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71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6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64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7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5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79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8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8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6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2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1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accent6">
                <a:lumMod val="89000"/>
              </a:schemeClr>
            </a:gs>
            <a:gs pos="100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56F64-4176-F84A-9068-DA87909D93BF}" type="datetimeFigureOut">
              <a:rPr lang="en-US" smtClean="0"/>
              <a:t>8/9/2017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71777-3C91-6448-AEDF-D5459D60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3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American History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Chapter 1 –</a:t>
            </a:r>
            <a:br>
              <a:rPr lang="en-US" smtClean="0"/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348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West &amp; Central Africa: Origins of the Atlantic Slave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Empires, Kingdoms, and </a:t>
            </a:r>
            <a:r>
              <a:rPr lang="en-US" dirty="0" err="1" smtClean="0"/>
              <a:t>Ministates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Most of the African Slave Trade was based out of West Africa </a:t>
            </a:r>
          </a:p>
          <a:p>
            <a:pPr lvl="1"/>
            <a:r>
              <a:rPr lang="en-US" dirty="0" smtClean="0"/>
              <a:t>Kings &amp; Princes were regarded as Divine </a:t>
            </a:r>
          </a:p>
          <a:p>
            <a:pPr lvl="1"/>
            <a:r>
              <a:rPr lang="en-US" dirty="0" smtClean="0"/>
              <a:t>Ghana, Mali, and Songhai Empires- used extensive trade Routes</a:t>
            </a:r>
          </a:p>
          <a:p>
            <a:pPr lvl="2"/>
            <a:r>
              <a:rPr lang="en-US" dirty="0" smtClean="0"/>
              <a:t>Used the military to control trade routes- GOLD!</a:t>
            </a:r>
          </a:p>
          <a:p>
            <a:r>
              <a:rPr lang="en-US" dirty="0" smtClean="0"/>
              <a:t>The Spirit World </a:t>
            </a:r>
          </a:p>
          <a:p>
            <a:pPr lvl="1"/>
            <a:r>
              <a:rPr lang="en-US" dirty="0" smtClean="0"/>
              <a:t>Islam spread over trade routes in Africa </a:t>
            </a:r>
          </a:p>
          <a:p>
            <a:pPr lvl="1"/>
            <a:r>
              <a:rPr lang="en-US" dirty="0" smtClean="0"/>
              <a:t>Many Africans still practiced versions of Animism and were polytheistic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83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Exploration &amp; Conquest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56" y="1338146"/>
            <a:ext cx="5232137" cy="524137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Portuguese Expansion:</a:t>
            </a:r>
          </a:p>
          <a:p>
            <a:pPr lvl="1"/>
            <a:r>
              <a:rPr lang="en-US" dirty="0" smtClean="0"/>
              <a:t>Portugal had an extensive role in Exploration and African Slave Trade </a:t>
            </a:r>
          </a:p>
          <a:p>
            <a:pPr lvl="1"/>
            <a:r>
              <a:rPr lang="en-US" dirty="0" smtClean="0"/>
              <a:t>Trading post were established in W. Africa </a:t>
            </a:r>
          </a:p>
          <a:p>
            <a:pPr lvl="1"/>
            <a:r>
              <a:rPr lang="en-US" dirty="0" smtClean="0"/>
              <a:t>Europeans had little luck exploring interior of the African Continent:</a:t>
            </a:r>
          </a:p>
          <a:p>
            <a:pPr lvl="2"/>
            <a:r>
              <a:rPr lang="en-US" dirty="0" smtClean="0"/>
              <a:t>Malaria, and interior was well defended </a:t>
            </a:r>
          </a:p>
          <a:p>
            <a:pPr marL="114300" indent="0">
              <a:buNone/>
            </a:pPr>
            <a:r>
              <a:rPr lang="en-US" dirty="0" smtClean="0"/>
              <a:t>The African Slave Trade :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sz="2800" dirty="0" smtClean="0"/>
              <a:t>Slavery was widespread throughout Europe </a:t>
            </a:r>
          </a:p>
          <a:p>
            <a:pPr marL="114300" indent="0">
              <a:buNone/>
            </a:pPr>
            <a:r>
              <a:rPr lang="en-US" sz="2800" dirty="0" smtClean="0"/>
              <a:t>	- Slaves were used on sugar plantations </a:t>
            </a:r>
          </a:p>
          <a:p>
            <a:pPr marL="11430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Mid-1600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century, African Slave Trade expanded </a:t>
            </a:r>
            <a:r>
              <a:rPr lang="en-US" sz="2800" dirty="0" smtClean="0"/>
              <a:t>drastically </a:t>
            </a:r>
            <a:r>
              <a:rPr lang="en-US" sz="2800" dirty="0" smtClean="0"/>
              <a:t>and used in S. America.</a:t>
            </a:r>
          </a:p>
          <a:p>
            <a:pPr marL="11430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975" y="1857374"/>
            <a:ext cx="2790825" cy="15716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547" y="3669398"/>
            <a:ext cx="3513680" cy="291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78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Exploration &amp; Conquest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Sixteenth – Century Incursions:</a:t>
            </a:r>
          </a:p>
          <a:p>
            <a:pPr lvl="1"/>
            <a:r>
              <a:rPr lang="en-US" dirty="0" smtClean="0"/>
              <a:t>Reconquista- Spanish Catholics trying to get rid of Muslims in Europe</a:t>
            </a:r>
          </a:p>
          <a:p>
            <a:pPr lvl="1"/>
            <a:r>
              <a:rPr lang="en-US" dirty="0" smtClean="0"/>
              <a:t>Also led an Inquisition against alleged Christian heretics ( Some even burned alive)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47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Exploration &amp; Conquest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75971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Spain in the Western Hemisphere: </a:t>
            </a:r>
          </a:p>
          <a:p>
            <a:pPr lvl="1"/>
            <a:r>
              <a:rPr lang="en-US" dirty="0" smtClean="0"/>
              <a:t>Conquistadores- Spanish conquerors</a:t>
            </a:r>
          </a:p>
          <a:p>
            <a:pPr lvl="2"/>
            <a:r>
              <a:rPr lang="en-US" dirty="0" err="1" smtClean="0"/>
              <a:t>Hernan</a:t>
            </a:r>
            <a:r>
              <a:rPr lang="en-US" dirty="0" smtClean="0"/>
              <a:t>  Cortes- led 600 men to defeat the Aztecs at </a:t>
            </a:r>
            <a:r>
              <a:rPr lang="en-US" dirty="0" err="1" smtClean="0"/>
              <a:t>Techochtitlan</a:t>
            </a:r>
            <a:r>
              <a:rPr lang="en-US" dirty="0" smtClean="0"/>
              <a:t>  </a:t>
            </a:r>
          </a:p>
          <a:p>
            <a:pPr lvl="3"/>
            <a:r>
              <a:rPr lang="en-US" dirty="0" smtClean="0"/>
              <a:t>Many of the Aztecs were defeated not by the military but rather disease. (Smallpox)</a:t>
            </a:r>
          </a:p>
          <a:p>
            <a:pPr lvl="2"/>
            <a:r>
              <a:rPr lang="en-US" dirty="0" smtClean="0"/>
              <a:t>Francisco Pizarro : defeated the Incas in Peru </a:t>
            </a:r>
          </a:p>
          <a:p>
            <a:pPr marL="1371600" lvl="3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670" y="1113767"/>
            <a:ext cx="2825130" cy="21298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254" y="3429000"/>
            <a:ext cx="1918009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773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Exploration &amp; Conquest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854" y="1600200"/>
            <a:ext cx="5452946" cy="4525963"/>
          </a:xfrm>
        </p:spPr>
        <p:txBody>
          <a:bodyPr/>
          <a:lstStyle/>
          <a:p>
            <a:r>
              <a:rPr lang="en-US" dirty="0" smtClean="0"/>
              <a:t>Effects of the Spanish Invasions:</a:t>
            </a:r>
          </a:p>
          <a:p>
            <a:pPr lvl="1"/>
            <a:r>
              <a:rPr lang="en-US" dirty="0" smtClean="0"/>
              <a:t>Disease and war killed many Indians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- 20 million Indians </a:t>
            </a:r>
            <a:r>
              <a:rPr lang="en-US" dirty="0" smtClean="0"/>
              <a:t>in 1500 </a:t>
            </a:r>
            <a:r>
              <a:rPr lang="en-US" dirty="0" smtClean="0"/>
              <a:t>to </a:t>
            </a:r>
            <a:r>
              <a:rPr lang="en-US" dirty="0" smtClean="0"/>
              <a:t>  	3 </a:t>
            </a:r>
            <a:r>
              <a:rPr lang="en-US" dirty="0" smtClean="0"/>
              <a:t>million in </a:t>
            </a:r>
            <a:r>
              <a:rPr lang="en-US" dirty="0" smtClean="0"/>
              <a:t>1650</a:t>
            </a:r>
            <a:r>
              <a:rPr lang="en-US" dirty="0" smtClean="0"/>
              <a:t>.</a:t>
            </a:r>
          </a:p>
          <a:p>
            <a:r>
              <a:rPr lang="en-US" dirty="0" smtClean="0"/>
              <a:t>Portugal focused on conquering Brazil 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41" y="1600200"/>
            <a:ext cx="2854713" cy="27822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35" y="4703607"/>
            <a:ext cx="2676525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11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2202"/>
            <a:ext cx="8229600" cy="892367"/>
          </a:xfrm>
        </p:spPr>
        <p:txBody>
          <a:bodyPr/>
          <a:lstStyle/>
          <a:p>
            <a:r>
              <a:rPr lang="en-US" dirty="0" smtClean="0"/>
              <a:t>The Recap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840"/>
            <a:ext cx="8229600" cy="4925324"/>
          </a:xfrm>
        </p:spPr>
        <p:txBody>
          <a:bodyPr/>
          <a:lstStyle/>
          <a:p>
            <a:r>
              <a:rPr lang="en-US" dirty="0" smtClean="0"/>
              <a:t>Importance of Crops (Maize)</a:t>
            </a:r>
          </a:p>
          <a:p>
            <a:r>
              <a:rPr lang="en-US" dirty="0" smtClean="0"/>
              <a:t>Know Native Populations – Northeast, Plains, Southwest, Pacific Northwest.</a:t>
            </a:r>
          </a:p>
          <a:p>
            <a:pPr lvl="2"/>
            <a:r>
              <a:rPr lang="en-US" dirty="0" smtClean="0"/>
              <a:t>Differences- Food Source, Religion, Gender roles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41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/>
                <a:latin typeface="Times New Roman"/>
                <a:ea typeface="Times New Roman"/>
              </a:rPr>
              <a:t>I.	The Native American Experience</a:t>
            </a:r>
            <a:br>
              <a:rPr lang="en-US" b="1" dirty="0" smtClean="0">
                <a:effectLst/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5122"/>
            <a:ext cx="4650059" cy="5011041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 smtClean="0">
                <a:effectLst/>
                <a:latin typeface="Cambria"/>
                <a:ea typeface="ＭＳ 明朝"/>
                <a:cs typeface="Times New Roman"/>
              </a:rPr>
              <a:t>The First Americans</a:t>
            </a:r>
          </a:p>
          <a:p>
            <a:pPr>
              <a:buFontTx/>
              <a:buChar char="-"/>
            </a:pPr>
            <a:r>
              <a:rPr lang="en-US" dirty="0" smtClean="0">
                <a:latin typeface="Cambria"/>
                <a:ea typeface="ＭＳ 明朝"/>
                <a:cs typeface="Times New Roman"/>
              </a:rPr>
              <a:t>Many people came to the Americas via the Bering Straight</a:t>
            </a:r>
          </a:p>
          <a:p>
            <a:pPr marL="0" indent="0">
              <a:buNone/>
            </a:pPr>
            <a:r>
              <a:rPr lang="en-US" dirty="0" smtClean="0">
                <a:latin typeface="Times New Roman"/>
                <a:ea typeface="Times New Roman"/>
              </a:rPr>
              <a:t>-6000 B.C.E – Indians began raising crops- maize </a:t>
            </a:r>
          </a:p>
          <a:p>
            <a:pPr marL="0" indent="0">
              <a:buNone/>
            </a:pPr>
            <a:r>
              <a:rPr lang="en-US" dirty="0">
                <a:effectLst/>
                <a:latin typeface="Times New Roman"/>
                <a:ea typeface="Times New Roman"/>
              </a:rPr>
              <a:t>	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- helped encourage population growth (especially in 	present day Mexico).</a:t>
            </a:r>
          </a:p>
          <a:p>
            <a:pPr marL="0" indent="0">
              <a:buNone/>
            </a:pPr>
            <a:endParaRPr lang="en-US" dirty="0" smtClean="0">
              <a:effectLst/>
              <a:latin typeface="Times New Roman"/>
              <a:ea typeface="Times New Roman"/>
            </a:endParaRPr>
          </a:p>
          <a:p>
            <a:pPr>
              <a:buFontTx/>
              <a:buChar char="-"/>
            </a:pPr>
            <a:endParaRPr lang="en-US" dirty="0" smtClean="0">
              <a:effectLst/>
              <a:latin typeface="Times New Roman"/>
              <a:ea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527" y="1115122"/>
            <a:ext cx="3612995" cy="2910468"/>
          </a:xfrm>
          <a:prstGeom prst="rect">
            <a:avLst/>
          </a:prstGeom>
        </p:spPr>
      </p:pic>
      <p:sp>
        <p:nvSpPr>
          <p:cNvPr id="5" name="AutoShape 2" descr="Image result for corn"/>
          <p:cNvSpPr>
            <a:spLocks noChangeAspect="1" noChangeArrowheads="1"/>
          </p:cNvSpPr>
          <p:nvPr/>
        </p:nvSpPr>
        <p:spPr bwMode="auto">
          <a:xfrm>
            <a:off x="63500" y="-876300"/>
            <a:ext cx="1257300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478" y="4326674"/>
            <a:ext cx="1527717" cy="19525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274" y="4892443"/>
            <a:ext cx="809624" cy="821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0925" y="4326674"/>
            <a:ext cx="1743075" cy="195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477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/>
                <a:latin typeface="Times New Roman"/>
                <a:ea typeface="Times New Roman"/>
              </a:rPr>
              <a:t>I.	The Native American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6456556" cy="5440362"/>
          </a:xfrm>
        </p:spPr>
        <p:txBody>
          <a:bodyPr>
            <a:normAutofit fontScale="70000" lnSpcReduction="20000"/>
          </a:bodyPr>
          <a:lstStyle/>
          <a:p>
            <a:r>
              <a:rPr lang="en-US" sz="2600" b="1" dirty="0" smtClean="0"/>
              <a:t>American Empires</a:t>
            </a:r>
          </a:p>
          <a:p>
            <a:pPr lvl="1"/>
            <a:r>
              <a:rPr lang="en-US" sz="2600" dirty="0" smtClean="0"/>
              <a:t>Aztec Empire – Tenochtitlan was the capital</a:t>
            </a:r>
          </a:p>
          <a:p>
            <a:pPr lvl="2"/>
            <a:r>
              <a:rPr lang="en-US" sz="2600" dirty="0" smtClean="0"/>
              <a:t>Established trading routes throughout the empire</a:t>
            </a:r>
          </a:p>
          <a:p>
            <a:pPr lvl="2"/>
            <a:r>
              <a:rPr lang="en-US" sz="2600" dirty="0" smtClean="0"/>
              <a:t>Used tributes – Payments (taxes)</a:t>
            </a:r>
          </a:p>
          <a:p>
            <a:r>
              <a:rPr lang="en-US" sz="2600" b="1" dirty="0" smtClean="0"/>
              <a:t>Chiefdoms &amp; Confederacies </a:t>
            </a:r>
          </a:p>
          <a:p>
            <a:pPr lvl="1"/>
            <a:r>
              <a:rPr lang="en-US" sz="2600" dirty="0" smtClean="0"/>
              <a:t>Maize becomes major crop in Central and N. America</a:t>
            </a:r>
          </a:p>
          <a:p>
            <a:pPr lvl="2"/>
            <a:r>
              <a:rPr lang="en-US" sz="2600" dirty="0" smtClean="0"/>
              <a:t>Mississippi Valley </a:t>
            </a:r>
          </a:p>
          <a:p>
            <a:pPr lvl="2"/>
            <a:r>
              <a:rPr lang="en-US" sz="2600" dirty="0" smtClean="0"/>
              <a:t>Eastern Woodlands – Villages built around maize fields </a:t>
            </a:r>
          </a:p>
          <a:p>
            <a:pPr lvl="3"/>
            <a:r>
              <a:rPr lang="en-US" sz="2600" dirty="0" smtClean="0"/>
              <a:t>Women were in charge of crops and other community affairs</a:t>
            </a:r>
          </a:p>
          <a:p>
            <a:pPr lvl="3"/>
            <a:r>
              <a:rPr lang="en-US" sz="2600" dirty="0" smtClean="0"/>
              <a:t>Iroquois were a matriarchal society- power based on female families</a:t>
            </a:r>
          </a:p>
          <a:p>
            <a:pPr lvl="2"/>
            <a:r>
              <a:rPr lang="en-US" sz="2600" dirty="0" smtClean="0"/>
              <a:t>Great Plains and Rockies – Hunted Buffalo, lacked resources made many Indians nomadic</a:t>
            </a:r>
          </a:p>
          <a:p>
            <a:pPr lvl="2"/>
            <a:r>
              <a:rPr lang="en-US" sz="2600" dirty="0" smtClean="0"/>
              <a:t>Arid Southwest – based on agriculture (maize) and built elaborate irrigation systems (</a:t>
            </a:r>
            <a:r>
              <a:rPr lang="en-US" sz="2600" dirty="0"/>
              <a:t>P</a:t>
            </a:r>
            <a:r>
              <a:rPr lang="en-US" sz="2600" dirty="0" smtClean="0"/>
              <a:t>ueblo Indians)</a:t>
            </a:r>
          </a:p>
          <a:p>
            <a:pPr lvl="2"/>
            <a:r>
              <a:rPr lang="en-US" sz="2600" dirty="0" smtClean="0"/>
              <a:t>Pacific Coast – Chinooks were strong warriors, relied heavily on fishing ; built elaborate canoes </a:t>
            </a:r>
          </a:p>
          <a:p>
            <a:pPr lvl="2"/>
            <a:endParaRPr lang="en-US" dirty="0" smtClean="0"/>
          </a:p>
          <a:p>
            <a:pPr lvl="3">
              <a:buFontTx/>
              <a:buChar char="-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085153"/>
            <a:ext cx="2057400" cy="15430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726" y="3194844"/>
            <a:ext cx="2335948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151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Matching Game </a:t>
            </a:r>
            <a:br>
              <a:rPr lang="en-US" dirty="0" smtClean="0"/>
            </a:br>
            <a:r>
              <a:rPr lang="en-US" dirty="0" smtClean="0"/>
              <a:t>Match the Tribe with the Picture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20" y="1608659"/>
            <a:ext cx="3735658" cy="227196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118" y="1608660"/>
            <a:ext cx="3612994" cy="22719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20" y="4071643"/>
            <a:ext cx="3735658" cy="2705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118" y="4071643"/>
            <a:ext cx="3612994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57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Native American Experiment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473" y="1143000"/>
            <a:ext cx="5151864" cy="4983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Patterns of trade </a:t>
            </a:r>
          </a:p>
          <a:p>
            <a:pPr lvl="1"/>
            <a:r>
              <a:rPr lang="en-US" dirty="0" smtClean="0"/>
              <a:t>Many Indians traded with each other throughout the Americas </a:t>
            </a:r>
          </a:p>
          <a:p>
            <a:pPr lvl="2"/>
            <a:r>
              <a:rPr lang="en-US" dirty="0" smtClean="0"/>
              <a:t>Trade fairs between nomadic Navajos &amp; Pueblos in the southwest </a:t>
            </a:r>
          </a:p>
          <a:p>
            <a:pPr lvl="2"/>
            <a:r>
              <a:rPr lang="en-US" dirty="0" smtClean="0"/>
              <a:t>Maize traded for meat, furs, and other supplies</a:t>
            </a:r>
          </a:p>
          <a:p>
            <a:r>
              <a:rPr lang="en-US" dirty="0" smtClean="0"/>
              <a:t>Sacred Power</a:t>
            </a:r>
          </a:p>
          <a:p>
            <a:pPr lvl="1"/>
            <a:r>
              <a:rPr lang="en-US" dirty="0" smtClean="0"/>
              <a:t>Animism- Religion associated with nature </a:t>
            </a:r>
          </a:p>
          <a:p>
            <a:pPr lvl="2"/>
            <a:r>
              <a:rPr lang="en-US" dirty="0" smtClean="0"/>
              <a:t>Indians respected animals they hunted by performing rituals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4" y="1143000"/>
            <a:ext cx="3746810" cy="32282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53" y="4645993"/>
            <a:ext cx="2438400" cy="17811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81308" y="6400878"/>
            <a:ext cx="45162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Nothing to do with Animism but this one is Awesome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55870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Western Europe : The Edge of the Old World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17" y="1600200"/>
            <a:ext cx="5307981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Hierarchy and Authority:</a:t>
            </a:r>
          </a:p>
          <a:p>
            <a:pPr lvl="1"/>
            <a:r>
              <a:rPr lang="en-US" dirty="0" smtClean="0"/>
              <a:t>European families were patriarchal- property &amp; wealth was on male families </a:t>
            </a:r>
          </a:p>
          <a:p>
            <a:pPr lvl="1"/>
            <a:r>
              <a:rPr lang="en-US" dirty="0" smtClean="0"/>
              <a:t>Females gave up many rights when married – name, property, expected to submit to husband </a:t>
            </a:r>
          </a:p>
          <a:p>
            <a:pPr lvl="1"/>
            <a:r>
              <a:rPr lang="en-US" dirty="0" smtClean="0"/>
              <a:t>Primogeniture – eldest son inheriting most of wealth </a:t>
            </a:r>
          </a:p>
          <a:p>
            <a:pPr lvl="2"/>
            <a:r>
              <a:rPr lang="en-US" dirty="0" smtClean="0"/>
              <a:t>Later encouraged immigration to colonies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259" y="2186781"/>
            <a:ext cx="30480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492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Western Europe : The Edge of the Old World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6482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Peasant Society:</a:t>
            </a:r>
          </a:p>
          <a:p>
            <a:pPr lvl="1"/>
            <a:r>
              <a:rPr lang="en-US" dirty="0" smtClean="0"/>
              <a:t>Poor individuals, mostly farmers; made up most of the immigrants to Americas</a:t>
            </a:r>
          </a:p>
          <a:p>
            <a:pPr lvl="1"/>
            <a:r>
              <a:rPr lang="en-US" dirty="0" smtClean="0"/>
              <a:t>Half of the children died before 21. </a:t>
            </a:r>
          </a:p>
          <a:p>
            <a:r>
              <a:rPr lang="en-US" dirty="0" smtClean="0"/>
              <a:t>Expanding Trade Networks:</a:t>
            </a:r>
          </a:p>
          <a:p>
            <a:pPr lvl="1"/>
            <a:r>
              <a:rPr lang="en-US" dirty="0" smtClean="0"/>
              <a:t>Merchant cities began to grow drastically </a:t>
            </a:r>
          </a:p>
          <a:p>
            <a:pPr lvl="1"/>
            <a:r>
              <a:rPr lang="en-US" dirty="0" smtClean="0"/>
              <a:t>Guilds helped to regulate trade </a:t>
            </a:r>
          </a:p>
          <a:p>
            <a:endParaRPr lang="en-US" dirty="0" smtClean="0"/>
          </a:p>
          <a:p>
            <a:pPr marL="5715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371" y="1600201"/>
            <a:ext cx="2442117" cy="19566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371" y="4195647"/>
            <a:ext cx="2200275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591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Western Europe : The Edge of the Old World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52605" cy="5062601"/>
          </a:xfrm>
        </p:spPr>
        <p:txBody>
          <a:bodyPr>
            <a:normAutofit/>
          </a:bodyPr>
          <a:lstStyle/>
          <a:p>
            <a:r>
              <a:rPr lang="en-US" dirty="0" smtClean="0"/>
              <a:t>Myths, Religion and Holy Warriors </a:t>
            </a:r>
          </a:p>
          <a:p>
            <a:pPr lvl="1"/>
            <a:r>
              <a:rPr lang="en-US" dirty="0" smtClean="0"/>
              <a:t>Roman Catholic Church had tons of power in Western Europe</a:t>
            </a:r>
          </a:p>
          <a:p>
            <a:pPr lvl="1"/>
            <a:r>
              <a:rPr lang="en-US" dirty="0" smtClean="0"/>
              <a:t>Individuals involved in heresies (ideas inconsistent w/ Christianity) were persecuted 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9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Western Europe : The Edge of the Old World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5341434" cy="4525963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 smtClean="0"/>
              <a:t>Reformation </a:t>
            </a:r>
          </a:p>
          <a:p>
            <a:pPr lvl="2"/>
            <a:r>
              <a:rPr lang="en-US" dirty="0" smtClean="0"/>
              <a:t>Martin Luther &amp; his 95 Theses- Protested the sale of indulgences (paying for sins)</a:t>
            </a:r>
          </a:p>
          <a:p>
            <a:pPr lvl="2"/>
            <a:r>
              <a:rPr lang="en-US" dirty="0" smtClean="0"/>
              <a:t>John Calvin and Predestination</a:t>
            </a:r>
          </a:p>
          <a:p>
            <a:pPr lvl="3"/>
            <a:r>
              <a:rPr lang="en-US" dirty="0" smtClean="0"/>
              <a:t>Predestination – God determines prior to birth whether you will be saved </a:t>
            </a:r>
          </a:p>
          <a:p>
            <a:pPr lvl="2"/>
            <a:r>
              <a:rPr lang="en-US" dirty="0" smtClean="0"/>
              <a:t>England became a Protestant Nation </a:t>
            </a:r>
          </a:p>
          <a:p>
            <a:pPr lvl="2"/>
            <a:r>
              <a:rPr lang="en-US" dirty="0" smtClean="0"/>
              <a:t>The Reformation weakened the strength of Catholicism in Europe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950" y="1906859"/>
            <a:ext cx="2470850" cy="362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00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Inspiration.thmx</Template>
  <TotalTime>1423</TotalTime>
  <Words>666</Words>
  <Application>Microsoft Office PowerPoint</Application>
  <PresentationFormat>On-screen Show (4:3)</PresentationFormat>
  <Paragraphs>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</vt:lpstr>
      <vt:lpstr>ＭＳ 明朝</vt:lpstr>
      <vt:lpstr>Times New Roman</vt:lpstr>
      <vt:lpstr>Office Theme</vt:lpstr>
      <vt:lpstr>American History  Chapter 1 – </vt:lpstr>
      <vt:lpstr>I. The Native American Experience </vt:lpstr>
      <vt:lpstr>I. The Native American Experience</vt:lpstr>
      <vt:lpstr>Matching Game  Match the Tribe with the Picture</vt:lpstr>
      <vt:lpstr>The Native American Experiment Cont. </vt:lpstr>
      <vt:lpstr>Western Europe : The Edge of the Old World </vt:lpstr>
      <vt:lpstr>Western Europe : The Edge of the Old World Cont. </vt:lpstr>
      <vt:lpstr>Western Europe : The Edge of the Old World Cont. </vt:lpstr>
      <vt:lpstr>Western Europe : The Edge of the Old World Cont. </vt:lpstr>
      <vt:lpstr>West &amp; Central Africa: Origins of the Atlantic Slave Trade</vt:lpstr>
      <vt:lpstr>Exploration &amp; Conquest </vt:lpstr>
      <vt:lpstr>Exploration &amp; Conquest Cont. </vt:lpstr>
      <vt:lpstr>Exploration &amp; Conquest Cont. </vt:lpstr>
      <vt:lpstr>Exploration &amp; Conquest Cont. </vt:lpstr>
      <vt:lpstr>The Recap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JessnJust Alian</dc:creator>
  <cp:lastModifiedBy>Alian, Justin</cp:lastModifiedBy>
  <cp:revision>20</cp:revision>
  <dcterms:created xsi:type="dcterms:W3CDTF">2015-07-30T00:25:01Z</dcterms:created>
  <dcterms:modified xsi:type="dcterms:W3CDTF">2017-08-09T22:31:50Z</dcterms:modified>
</cp:coreProperties>
</file>